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16"/>
  </p:notesMasterIdLst>
  <p:sldIdLst>
    <p:sldId id="256" r:id="rId3"/>
    <p:sldId id="305" r:id="rId4"/>
    <p:sldId id="306" r:id="rId5"/>
    <p:sldId id="313" r:id="rId6"/>
    <p:sldId id="315" r:id="rId7"/>
    <p:sldId id="314" r:id="rId8"/>
    <p:sldId id="307" r:id="rId9"/>
    <p:sldId id="308" r:id="rId10"/>
    <p:sldId id="311" r:id="rId11"/>
    <p:sldId id="310" r:id="rId12"/>
    <p:sldId id="309" r:id="rId13"/>
    <p:sldId id="312" r:id="rId14"/>
    <p:sldId id="288" r:id="rId15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00"/>
    <a:srgbClr val="FF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主题样式 1 - 强调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93D81CF-94F2-401A-BA57-92F5A7B2D0C5}" styleName="中度样式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E25E649-3F16-4E02-A733-19D2CDBF48F0}" styleName="中度样式 3 - 强调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中度样式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62" autoAdjust="0"/>
    <p:restoredTop sz="91803" autoAdjust="0"/>
  </p:normalViewPr>
  <p:slideViewPr>
    <p:cSldViewPr>
      <p:cViewPr varScale="1">
        <p:scale>
          <a:sx n="56" d="100"/>
          <a:sy n="56" d="100"/>
        </p:scale>
        <p:origin x="-1692" y="-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78B722-43C1-4455-A199-C9E101DC6755}" type="datetimeFigureOut">
              <a:rPr lang="zh-CN" altLang="en-US" smtClean="0"/>
              <a:pPr/>
              <a:t>2011/9/19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52742A-E01F-4C3E-9C28-91FE7C45EC8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29535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DBC410D-DD81-457A-B555-A7873C3CB8EF}" type="slidenum">
              <a:rPr lang="en-US" altLang="zh-CN" smtClean="0"/>
              <a:pPr/>
              <a:t>1</a:t>
            </a:fld>
            <a:endParaRPr lang="en-US" altLang="zh-CN" dirty="0" smtClean="0"/>
          </a:p>
        </p:txBody>
      </p:sp>
      <p:sp>
        <p:nvSpPr>
          <p:cNvPr id="450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450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2011/9/19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2011/9/19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2011/9/19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1_标题幻灯片">
    <p:bg>
      <p:bgPr>
        <a:blipFill dpi="0" rotWithShape="1">
          <a:blip r:embed="rId2" cstate="email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51663" y="142852"/>
            <a:ext cx="8440674" cy="668338"/>
          </a:xfrm>
        </p:spPr>
        <p:txBody>
          <a:bodyPr/>
          <a:lstStyle>
            <a:lvl1pPr>
              <a:defRPr b="0">
                <a:solidFill>
                  <a:schemeClr val="bg1"/>
                </a:solidFill>
                <a:latin typeface="Arial" pitchFamily="34" charset="0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1665" y="1214422"/>
            <a:ext cx="8440675" cy="5072098"/>
          </a:xfrm>
        </p:spPr>
        <p:txBody>
          <a:bodyPr/>
          <a:lstStyle>
            <a:lvl1pPr>
              <a:buClrTx/>
              <a:buSzPct val="75000"/>
              <a:buFont typeface="Wingdings" pitchFamily="2" charset="2"/>
              <a:buChar char="l"/>
              <a:defRPr sz="1800" b="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Arial" pitchFamily="34" charset="0"/>
              </a:defRPr>
            </a:lvl1pPr>
            <a:lvl2pPr>
              <a:buClrTx/>
              <a:buSzPct val="50000"/>
              <a:defRPr b="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Arial" pitchFamily="34" charset="0"/>
              </a:defRPr>
            </a:lvl2pPr>
            <a:lvl3pPr>
              <a:buClrTx/>
              <a:defRPr b="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Arial" pitchFamily="34" charset="0"/>
              </a:defRPr>
            </a:lvl3pPr>
            <a:lvl4pPr>
              <a:buClrTx/>
              <a:defRPr b="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Arial" pitchFamily="34" charset="0"/>
              </a:defRPr>
            </a:lvl4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435" y="4406905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435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17991" y="1230313"/>
            <a:ext cx="4149969" cy="48958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08637" y="1230313"/>
            <a:ext cx="4151434" cy="48958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066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066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272" y="1535113"/>
            <a:ext cx="4041531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272" y="2174875"/>
            <a:ext cx="4041531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51663" y="333375"/>
            <a:ext cx="8440674" cy="668338"/>
          </a:xfrm>
        </p:spPr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2011/9/19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435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538" y="273052"/>
            <a:ext cx="5111262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2"/>
            <a:ext cx="3008435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166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166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166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49915" y="333375"/>
            <a:ext cx="2110154" cy="579278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17989" y="333375"/>
            <a:ext cx="6191250" cy="579278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标题和图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17990" y="333375"/>
            <a:ext cx="8442080" cy="668338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表占位符 2"/>
          <p:cNvSpPr>
            <a:spLocks noGrp="1"/>
          </p:cNvSpPr>
          <p:nvPr>
            <p:ph type="chart" idx="1"/>
          </p:nvPr>
        </p:nvSpPr>
        <p:spPr>
          <a:xfrm>
            <a:off x="317990" y="1230313"/>
            <a:ext cx="8442080" cy="4895850"/>
          </a:xfrm>
        </p:spPr>
        <p:txBody>
          <a:bodyPr/>
          <a:lstStyle/>
          <a:p>
            <a:pPr lvl="0"/>
            <a:endParaRPr lang="zh-CN" altLang="en-US" noProof="0" smtClean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17990" y="333375"/>
            <a:ext cx="8442080" cy="668338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317991" y="1230313"/>
            <a:ext cx="4149969" cy="4895850"/>
          </a:xfrm>
        </p:spPr>
        <p:txBody>
          <a:bodyPr/>
          <a:lstStyle>
            <a:lvl1pPr>
              <a:buSzPct val="75000"/>
              <a:defRPr sz="1800"/>
            </a:lvl1pPr>
            <a:lvl2pPr>
              <a:buSzPct val="50000"/>
              <a:defRPr/>
            </a:lvl2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08637" y="1230313"/>
            <a:ext cx="4151434" cy="4895850"/>
          </a:xfrm>
        </p:spPr>
        <p:txBody>
          <a:bodyPr/>
          <a:lstStyle>
            <a:lvl1pPr>
              <a:buSzPct val="75000"/>
              <a:defRPr sz="1800"/>
            </a:lvl1pPr>
            <a:lvl2pPr>
              <a:buSzPct val="50000"/>
              <a:defRPr/>
            </a:lvl2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dgm" preserve="1">
  <p:cSld name="标题和图示或组织结构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17636" y="333375"/>
            <a:ext cx="8242788" cy="668338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SmartArt 占位符 2"/>
          <p:cNvSpPr>
            <a:spLocks noGrp="1"/>
          </p:cNvSpPr>
          <p:nvPr>
            <p:ph type="dgm" idx="1"/>
          </p:nvPr>
        </p:nvSpPr>
        <p:spPr>
          <a:xfrm>
            <a:off x="615464" y="1284288"/>
            <a:ext cx="7847135" cy="4787900"/>
          </a:xfrm>
        </p:spPr>
        <p:txBody>
          <a:bodyPr/>
          <a:lstStyle/>
          <a:p>
            <a:pPr lvl="0"/>
            <a:endParaRPr lang="zh-CN" altLang="en-US" noProof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2011/9/19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2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2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2011/9/19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2011/9/19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2011/9/19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2011/9/19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1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2011/9/19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2011/9/19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6" Type="http://schemas.openxmlformats.org/officeDocument/2006/relationships/image" Target="../media/image2.jpeg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pPr/>
              <a:t>2011/9/19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图片3.jpg"/>
          <p:cNvPicPr>
            <a:picLocks noChangeAspect="1"/>
          </p:cNvPicPr>
          <p:nvPr/>
        </p:nvPicPr>
        <p:blipFill>
          <a:blip r:embed="rId16" cstate="email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9219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417636" y="214290"/>
            <a:ext cx="8242788" cy="668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8" tIns="45715" rIns="91428" bIns="45715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/>
            </a:r>
            <a:br>
              <a:rPr lang="en-US" altLang="zh-CN" smtClean="0"/>
            </a:br>
            <a:endParaRPr lang="en-US" altLang="zh-CN" smtClean="0"/>
          </a:p>
        </p:txBody>
      </p:sp>
      <p:sp>
        <p:nvSpPr>
          <p:cNvPr id="368647" name="Rectangle 7"/>
          <p:cNvSpPr>
            <a:spLocks noChangeArrowheads="1"/>
          </p:cNvSpPr>
          <p:nvPr/>
        </p:nvSpPr>
        <p:spPr bwMode="auto">
          <a:xfrm>
            <a:off x="6317088" y="6473826"/>
            <a:ext cx="823946" cy="27443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algn="ctr" eaLnBrk="0" hangingPunct="0">
              <a:defRPr/>
            </a:pPr>
            <a:r>
              <a:rPr lang="en-GB" altLang="zh-CN" sz="1200" b="1" dirty="0">
                <a:latin typeface="Arial" charset="0"/>
                <a:ea typeface="华文楷体" pitchFamily="2" charset="-122"/>
                <a:cs typeface="Arial" charset="0"/>
              </a:rPr>
              <a:t>Page </a:t>
            </a:r>
            <a:fld id="{7A4AE6E7-8A2A-4949-8011-E661CA0C2723}" type="slidenum">
              <a:rPr lang="en-GB" altLang="zh-CN" sz="1200" b="1">
                <a:latin typeface="Arial" charset="0"/>
                <a:ea typeface="华文楷体" pitchFamily="2" charset="-122"/>
                <a:cs typeface="Arial" charset="0"/>
              </a:rPr>
              <a:pPr algn="ctr" eaLnBrk="0" hangingPunct="0">
                <a:defRPr/>
              </a:pPr>
              <a:t>‹#›</a:t>
            </a:fld>
            <a:r>
              <a:rPr lang="en-GB" altLang="zh-CN" sz="1200" dirty="0">
                <a:latin typeface="Arial" charset="0"/>
                <a:ea typeface="华文楷体" pitchFamily="2" charset="-122"/>
                <a:cs typeface="Arial" charset="0"/>
              </a:rPr>
              <a:t> </a:t>
            </a:r>
          </a:p>
        </p:txBody>
      </p:sp>
      <p:sp>
        <p:nvSpPr>
          <p:cNvPr id="9222" name="Rectangle 8"/>
          <p:cNvSpPr>
            <a:spLocks noGrp="1" noChangeArrowheads="1"/>
          </p:cNvSpPr>
          <p:nvPr>
            <p:ph type="body" idx="1"/>
          </p:nvPr>
        </p:nvSpPr>
        <p:spPr bwMode="auto">
          <a:xfrm>
            <a:off x="615463" y="1284288"/>
            <a:ext cx="7847135" cy="47879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zh-CN" smtClean="0"/>
              <a:t>Text:  18pt. Arial with .75 square bullet</a:t>
            </a:r>
          </a:p>
          <a:p>
            <a:pPr lvl="1"/>
            <a:r>
              <a:rPr lang="en-GB" altLang="zh-CN" smtClean="0"/>
              <a:t>Level 2</a:t>
            </a:r>
          </a:p>
          <a:p>
            <a:pPr lvl="2"/>
            <a:r>
              <a:rPr lang="en-GB" altLang="zh-CN" smtClean="0"/>
              <a:t>Level 3</a:t>
            </a:r>
          </a:p>
          <a:p>
            <a:pPr lvl="3"/>
            <a:r>
              <a:rPr lang="en-GB" altLang="zh-CN" smtClean="0"/>
              <a:t>Level 4</a:t>
            </a:r>
          </a:p>
        </p:txBody>
      </p:sp>
      <p:sp>
        <p:nvSpPr>
          <p:cNvPr id="368653" name="Text Box 13"/>
          <p:cNvSpPr txBox="1">
            <a:spLocks noChangeArrowheads="1"/>
          </p:cNvSpPr>
          <p:nvPr/>
        </p:nvSpPr>
        <p:spPr bwMode="auto">
          <a:xfrm>
            <a:off x="7731369" y="6445252"/>
            <a:ext cx="224742" cy="276999"/>
          </a:xfrm>
          <a:prstGeom prst="rect">
            <a:avLst/>
          </a:prstGeom>
          <a:noFill/>
          <a:ln w="31750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spcBef>
                <a:spcPct val="30000"/>
              </a:spcBef>
              <a:defRPr/>
            </a:pPr>
            <a:r>
              <a:rPr lang="en-US" altLang="zh-CN" sz="1200">
                <a:solidFill>
                  <a:schemeClr val="bg2"/>
                </a:solidFill>
                <a:latin typeface="Arial" charset="0"/>
                <a:ea typeface="黑体" pitchFamily="2" charset="-122"/>
              </a:rPr>
              <a:t>|</a:t>
            </a:r>
          </a:p>
        </p:txBody>
      </p:sp>
      <p:sp>
        <p:nvSpPr>
          <p:cNvPr id="368657" name="Text Box 17"/>
          <p:cNvSpPr txBox="1">
            <a:spLocks noChangeArrowheads="1"/>
          </p:cNvSpPr>
          <p:nvPr/>
        </p:nvSpPr>
        <p:spPr bwMode="auto">
          <a:xfrm>
            <a:off x="317989" y="6499228"/>
            <a:ext cx="1528396" cy="3715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9988" tIns="46794" rIns="89988" bIns="46794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GB" altLang="zh-CN" sz="900" dirty="0">
                <a:solidFill>
                  <a:schemeClr val="bg1"/>
                </a:solidFill>
                <a:latin typeface="Arial" charset="0"/>
                <a:ea typeface="宋体" pitchFamily="2" charset="-122"/>
              </a:rPr>
              <a:t>PRIVATE &amp; CONFIDENTIAL</a:t>
            </a:r>
          </a:p>
        </p:txBody>
      </p:sp>
      <p:sp>
        <p:nvSpPr>
          <p:cNvPr id="368658" name="AutoShape 18"/>
          <p:cNvSpPr>
            <a:spLocks noChangeArrowheads="1"/>
          </p:cNvSpPr>
          <p:nvPr/>
        </p:nvSpPr>
        <p:spPr bwMode="auto">
          <a:xfrm>
            <a:off x="1847852" y="6600828"/>
            <a:ext cx="65942" cy="73025"/>
          </a:xfrm>
          <a:prstGeom prst="homePlate">
            <a:avLst>
              <a:gd name="adj" fmla="val 100000"/>
            </a:avLst>
          </a:prstGeom>
          <a:solidFill>
            <a:srgbClr val="CC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2"/>
          </a:solidFill>
          <a:latin typeface="Arial" charset="0"/>
          <a:ea typeface="华文细黑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2"/>
          </a:solidFill>
          <a:latin typeface="Arial" charset="0"/>
          <a:ea typeface="华文细黑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2"/>
          </a:solidFill>
          <a:latin typeface="Arial" charset="0"/>
          <a:ea typeface="华文细黑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2"/>
          </a:solidFill>
          <a:latin typeface="Arial" charset="0"/>
          <a:ea typeface="华文细黑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400" b="1">
          <a:solidFill>
            <a:srgbClr val="113038"/>
          </a:solidFill>
          <a:latin typeface="Arial" charset="0"/>
          <a:ea typeface="华文细黑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400" b="1">
          <a:solidFill>
            <a:srgbClr val="113038"/>
          </a:solidFill>
          <a:latin typeface="Arial" charset="0"/>
          <a:ea typeface="华文细黑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400" b="1">
          <a:solidFill>
            <a:srgbClr val="113038"/>
          </a:solidFill>
          <a:latin typeface="Arial" charset="0"/>
          <a:ea typeface="华文细黑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400" b="1">
          <a:solidFill>
            <a:srgbClr val="113038"/>
          </a:solidFill>
          <a:latin typeface="Arial" charset="0"/>
          <a:ea typeface="华文细黑" pitchFamily="2" charset="-122"/>
        </a:defRPr>
      </a:lvl9pPr>
    </p:titleStyle>
    <p:bodyStyle>
      <a:lvl1pPr marL="342900" indent="-342900" algn="l" rtl="0" eaLnBrk="0" fontAlgn="base" hangingPunct="0">
        <a:lnSpc>
          <a:spcPct val="120000"/>
        </a:lnSpc>
        <a:spcBef>
          <a:spcPct val="30000"/>
        </a:spcBef>
        <a:spcAft>
          <a:spcPct val="15000"/>
        </a:spcAft>
        <a:buClr>
          <a:schemeClr val="bg2"/>
        </a:buClr>
        <a:buFont typeface="Wingdings" pitchFamily="2" charset="2"/>
        <a:buChar char="n"/>
        <a:defRPr sz="2000" b="1">
          <a:solidFill>
            <a:schemeClr val="bg2"/>
          </a:solidFill>
          <a:latin typeface="+mj-lt"/>
          <a:ea typeface="+mn-ea"/>
          <a:cs typeface="+mn-cs"/>
        </a:defRPr>
      </a:lvl1pPr>
      <a:lvl2pPr marL="742950" indent="-285750" algn="l" rtl="0" eaLnBrk="0" fontAlgn="base" hangingPunct="0">
        <a:lnSpc>
          <a:spcPct val="120000"/>
        </a:lnSpc>
        <a:spcBef>
          <a:spcPct val="30000"/>
        </a:spcBef>
        <a:spcAft>
          <a:spcPct val="15000"/>
        </a:spcAft>
        <a:buClr>
          <a:schemeClr val="bg2"/>
        </a:buClr>
        <a:buFont typeface="Wingdings" pitchFamily="2" charset="2"/>
        <a:buChar char="l"/>
        <a:defRPr sz="1600">
          <a:solidFill>
            <a:schemeClr val="bg2"/>
          </a:solidFill>
          <a:latin typeface="+mj-lt"/>
          <a:ea typeface="+mn-ea"/>
        </a:defRPr>
      </a:lvl2pPr>
      <a:lvl3pPr marL="1143000" indent="-228600" algn="l" rtl="0" eaLnBrk="0" fontAlgn="base" hangingPunct="0">
        <a:lnSpc>
          <a:spcPct val="120000"/>
        </a:lnSpc>
        <a:spcBef>
          <a:spcPct val="30000"/>
        </a:spcBef>
        <a:spcAft>
          <a:spcPct val="15000"/>
        </a:spcAft>
        <a:buClr>
          <a:schemeClr val="bg2"/>
        </a:buClr>
        <a:buFont typeface="Symbol" pitchFamily="18" charset="2"/>
        <a:buChar char="¾"/>
        <a:defRPr sz="1400">
          <a:solidFill>
            <a:schemeClr val="bg2"/>
          </a:solidFill>
          <a:latin typeface="+mj-lt"/>
          <a:ea typeface="+mn-ea"/>
        </a:defRPr>
      </a:lvl3pPr>
      <a:lvl4pPr marL="1600200" indent="-228600" algn="l" rtl="0" eaLnBrk="0" fontAlgn="base" hangingPunct="0">
        <a:spcBef>
          <a:spcPct val="30000"/>
        </a:spcBef>
        <a:spcAft>
          <a:spcPct val="15000"/>
        </a:spcAft>
        <a:buClr>
          <a:schemeClr val="bg2"/>
        </a:buClr>
        <a:buFont typeface="Symbol" pitchFamily="18" charset="2"/>
        <a:buChar char="-"/>
        <a:defRPr sz="1200">
          <a:solidFill>
            <a:schemeClr val="bg2"/>
          </a:solidFill>
          <a:latin typeface="+mj-lt"/>
          <a:ea typeface="+mn-ea"/>
          <a:cs typeface="Arial Unicode MS" pitchFamily="34" charset="-122"/>
        </a:defRPr>
      </a:lvl4pPr>
      <a:lvl5pPr marL="2057400" indent="-228600" algn="l" rtl="0" eaLnBrk="0" fontAlgn="base" hangingPunct="0">
        <a:lnSpc>
          <a:spcPct val="120000"/>
        </a:lnSpc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»"/>
        <a:defRPr sz="1600">
          <a:solidFill>
            <a:schemeClr val="tx1"/>
          </a:solidFill>
          <a:latin typeface="Tahoma" pitchFamily="34" charset="0"/>
          <a:ea typeface="宋体" pitchFamily="2" charset="-122"/>
          <a:cs typeface="Arial Unicode MS" pitchFamily="34" charset="-122"/>
        </a:defRPr>
      </a:lvl5pPr>
      <a:lvl6pPr marL="2514600" indent="-228600" algn="l" rtl="0" fontAlgn="base">
        <a:lnSpc>
          <a:spcPct val="120000"/>
        </a:lnSpc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defRPr sz="1600">
          <a:solidFill>
            <a:schemeClr val="tx1"/>
          </a:solidFill>
          <a:latin typeface="Tahoma" pitchFamily="34" charset="0"/>
          <a:ea typeface="宋体" pitchFamily="2" charset="-122"/>
          <a:cs typeface="Arial Unicode MS" pitchFamily="34" charset="-122"/>
        </a:defRPr>
      </a:lvl6pPr>
      <a:lvl7pPr marL="2971800" indent="-228600" algn="l" rtl="0" fontAlgn="base">
        <a:lnSpc>
          <a:spcPct val="120000"/>
        </a:lnSpc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defRPr sz="1600">
          <a:solidFill>
            <a:schemeClr val="tx1"/>
          </a:solidFill>
          <a:latin typeface="Tahoma" pitchFamily="34" charset="0"/>
          <a:ea typeface="宋体" pitchFamily="2" charset="-122"/>
          <a:cs typeface="Arial Unicode MS" pitchFamily="34" charset="-122"/>
        </a:defRPr>
      </a:lvl7pPr>
      <a:lvl8pPr marL="3429000" indent="-228600" algn="l" rtl="0" fontAlgn="base">
        <a:lnSpc>
          <a:spcPct val="120000"/>
        </a:lnSpc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defRPr sz="1600">
          <a:solidFill>
            <a:schemeClr val="tx1"/>
          </a:solidFill>
          <a:latin typeface="Tahoma" pitchFamily="34" charset="0"/>
          <a:ea typeface="宋体" pitchFamily="2" charset="-122"/>
          <a:cs typeface="Arial Unicode MS" pitchFamily="34" charset="-122"/>
        </a:defRPr>
      </a:lvl8pPr>
      <a:lvl9pPr marL="3886200" indent="-228600" algn="l" rtl="0" fontAlgn="base">
        <a:lnSpc>
          <a:spcPct val="120000"/>
        </a:lnSpc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defRPr sz="1600">
          <a:solidFill>
            <a:schemeClr val="tx1"/>
          </a:solidFill>
          <a:latin typeface="Tahoma" pitchFamily="34" charset="0"/>
          <a:ea typeface="宋体" pitchFamily="2" charset="-122"/>
          <a:cs typeface="Arial Unicode MS" pitchFamily="34" charset="-122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ChangeArrowheads="1"/>
          </p:cNvSpPr>
          <p:nvPr/>
        </p:nvSpPr>
        <p:spPr bwMode="auto">
          <a:xfrm>
            <a:off x="0" y="0"/>
            <a:ext cx="9144000" cy="1125538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100000">
                <a:schemeClr val="bg2"/>
              </a:gs>
            </a:gsLst>
            <a:lin ang="0" scaled="1"/>
          </a:gradFill>
          <a:ln w="9525" algn="ctr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zh-CN" altLang="en-US"/>
          </a:p>
        </p:txBody>
      </p:sp>
      <p:sp>
        <p:nvSpPr>
          <p:cNvPr id="2" name="Rectangle 22"/>
          <p:cNvSpPr>
            <a:spLocks noChangeArrowheads="1"/>
          </p:cNvSpPr>
          <p:nvPr/>
        </p:nvSpPr>
        <p:spPr bwMode="auto">
          <a:xfrm>
            <a:off x="191960" y="6550226"/>
            <a:ext cx="1478560" cy="3077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1400" b="1" dirty="0" smtClean="0">
                <a:solidFill>
                  <a:schemeClr val="tx1"/>
                </a:solidFill>
                <a:latin typeface="+mj-lt"/>
              </a:rPr>
              <a:t>2011-January</a:t>
            </a:r>
            <a:endParaRPr lang="en-US" altLang="zh-CN" sz="1400" b="1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6392" name="Picture 38" descr="Autonavi-logo"/>
          <p:cNvPicPr>
            <a:picLocks noChangeAspect="1" noChangeArrowheads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184640" y="404815"/>
            <a:ext cx="2013422" cy="2839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539552" y="1630541"/>
            <a:ext cx="40324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smtClean="0">
                <a:solidFill>
                  <a:srgbClr val="FF0000"/>
                </a:solidFill>
              </a:rPr>
              <a:t>DVR</a:t>
            </a:r>
            <a:r>
              <a:rPr lang="zh-CN" altLang="en-US" sz="3600" b="1" dirty="0" smtClean="0">
                <a:solidFill>
                  <a:srgbClr val="FF0000"/>
                </a:solidFill>
              </a:rPr>
              <a:t>测试情况说明</a:t>
            </a:r>
            <a:endParaRPr lang="zh-CN" altLang="en-US" sz="36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IP4-</a:t>
            </a:r>
            <a:r>
              <a:rPr lang="zh-CN" altLang="en-US" dirty="0"/>
              <a:t>拍摄效果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838" y="1206971"/>
            <a:ext cx="8694737" cy="4886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13484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IP4-</a:t>
            </a:r>
            <a:r>
              <a:rPr lang="zh-CN" altLang="en-US" dirty="0"/>
              <a:t>拍摄效果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838" y="1206971"/>
            <a:ext cx="8694737" cy="4886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89454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IP4-</a:t>
            </a:r>
            <a:r>
              <a:rPr lang="zh-CN" altLang="en-US" dirty="0"/>
              <a:t>拍摄效果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838" y="1206971"/>
            <a:ext cx="8694737" cy="4886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46690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51663" y="142852"/>
            <a:ext cx="8972865" cy="668338"/>
          </a:xfrm>
        </p:spPr>
        <p:txBody>
          <a:bodyPr/>
          <a:lstStyle/>
          <a:p>
            <a:r>
              <a:rPr lang="en-US" altLang="zh-CN" spc="-100" dirty="0" smtClean="0"/>
              <a:t>Build a Virtual World, Serve the Real Life, Promote a Harmonious Society</a:t>
            </a:r>
            <a:endParaRPr lang="zh-CN" altLang="en-US" spc="-100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2987824" y="2348880"/>
            <a:ext cx="4608512" cy="432048"/>
          </a:xfrm>
        </p:spPr>
        <p:txBody>
          <a:bodyPr/>
          <a:lstStyle/>
          <a:p>
            <a:pPr>
              <a:buNone/>
            </a:pPr>
            <a:r>
              <a:rPr lang="zh-CN" altLang="en-US" sz="7200" dirty="0" smtClean="0">
                <a:latin typeface="微软雅黑" pitchFamily="34" charset="-122"/>
              </a:rPr>
              <a:t>谢谢！</a:t>
            </a:r>
            <a:endParaRPr lang="zh-CN" altLang="en-US" sz="7200" dirty="0">
              <a:latin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DVR-</a:t>
            </a:r>
            <a:r>
              <a:rPr lang="zh-CN" altLang="en-US" dirty="0" smtClean="0"/>
              <a:t>采集</a:t>
            </a:r>
            <a:r>
              <a:rPr lang="zh-CN" altLang="en-US" dirty="0" smtClean="0"/>
              <a:t>说明</a:t>
            </a:r>
            <a:endParaRPr lang="zh-CN" altLang="en-US" dirty="0"/>
          </a:p>
        </p:txBody>
      </p: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2" cstate="print"/>
          <a:srcRect l="20250" r="30251"/>
          <a:stretch>
            <a:fillRect/>
          </a:stretch>
        </p:blipFill>
        <p:spPr bwMode="auto">
          <a:xfrm>
            <a:off x="6516216" y="3284984"/>
            <a:ext cx="1872208" cy="1426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39952" y="3284984"/>
            <a:ext cx="1872208" cy="13670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4" cstate="print"/>
          <a:srcRect l="14116" t="14563" r="38016" b="22438"/>
          <a:stretch>
            <a:fillRect/>
          </a:stretch>
        </p:blipFill>
        <p:spPr bwMode="auto">
          <a:xfrm rot="10800000">
            <a:off x="179512" y="3284983"/>
            <a:ext cx="3672408" cy="2573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" name="内容占位符 4"/>
          <p:cNvSpPr>
            <a:spLocks noGrp="1"/>
          </p:cNvSpPr>
          <p:nvPr>
            <p:ph idx="1"/>
          </p:nvPr>
        </p:nvSpPr>
        <p:spPr>
          <a:xfrm>
            <a:off x="351665" y="959520"/>
            <a:ext cx="8440675" cy="381248"/>
          </a:xfrm>
        </p:spPr>
        <p:txBody>
          <a:bodyPr/>
          <a:lstStyle/>
          <a:p>
            <a:r>
              <a:rPr lang="zh-CN" altLang="en-US" sz="1600" dirty="0" smtClean="0"/>
              <a:t>设备说明</a:t>
            </a:r>
            <a:endParaRPr lang="en-US" altLang="zh-CN" sz="1600" dirty="0" smtClean="0"/>
          </a:p>
        </p:txBody>
      </p:sp>
      <p:graphicFrame>
        <p:nvGraphicFramePr>
          <p:cNvPr id="32" name="表格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8235207"/>
              </p:ext>
            </p:extLst>
          </p:nvPr>
        </p:nvGraphicFramePr>
        <p:xfrm>
          <a:off x="755576" y="1412776"/>
          <a:ext cx="6264696" cy="1008110"/>
        </p:xfrm>
        <a:graphic>
          <a:graphicData uri="http://schemas.openxmlformats.org/drawingml/2006/table">
            <a:tbl>
              <a:tblPr/>
              <a:tblGrid>
                <a:gridCol w="2249405"/>
                <a:gridCol w="4015291"/>
              </a:tblGrid>
              <a:tr h="201622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项目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说明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</a:tr>
              <a:tr h="20162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GPS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接收机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纯</a:t>
                      </a:r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GPS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接收无惯导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1622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摄像头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最多可接四个摄像头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1622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存储设备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利用</a:t>
                      </a:r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SD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卡存储，支持</a:t>
                      </a:r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32GB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162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GPRS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传送设备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实时回传车辆行驶轨迹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3" name="内容占位符 4"/>
          <p:cNvSpPr txBox="1">
            <a:spLocks/>
          </p:cNvSpPr>
          <p:nvPr/>
        </p:nvSpPr>
        <p:spPr bwMode="auto">
          <a:xfrm>
            <a:off x="395536" y="2548012"/>
            <a:ext cx="8440675" cy="43204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20000"/>
              </a:lnSpc>
              <a:spcBef>
                <a:spcPct val="30000"/>
              </a:spcBef>
              <a:spcAft>
                <a:spcPct val="15000"/>
              </a:spcAft>
              <a:buClrTx/>
              <a:buSzPct val="75000"/>
              <a:buFont typeface="Wingdings" pitchFamily="2" charset="2"/>
              <a:buChar char="l"/>
              <a:tabLst/>
              <a:defRPr/>
            </a:pPr>
            <a:r>
              <a:rPr kumimoji="0" lang="zh-CN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微软雅黑" pitchFamily="34" charset="-122"/>
                <a:cs typeface="Arial" pitchFamily="34" charset="0"/>
              </a:rPr>
              <a:t>采集内容截图</a:t>
            </a:r>
            <a:endParaRPr kumimoji="0" lang="en-US" altLang="zh-CN" sz="16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微软雅黑" pitchFamily="34" charset="-122"/>
              <a:cs typeface="Arial" pitchFamily="34" charset="0"/>
            </a:endParaRPr>
          </a:p>
        </p:txBody>
      </p:sp>
      <p:sp>
        <p:nvSpPr>
          <p:cNvPr id="34" name="内容占位符 4"/>
          <p:cNvSpPr txBox="1">
            <a:spLocks/>
          </p:cNvSpPr>
          <p:nvPr/>
        </p:nvSpPr>
        <p:spPr bwMode="auto">
          <a:xfrm>
            <a:off x="467544" y="2924944"/>
            <a:ext cx="3168352" cy="34237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ctr" defTabSz="914400" rtl="0" eaLnBrk="0" fontAlgn="base" latinLnBrk="0" hangingPunct="0">
              <a:lnSpc>
                <a:spcPct val="120000"/>
              </a:lnSpc>
              <a:spcBef>
                <a:spcPct val="30000"/>
              </a:spcBef>
              <a:spcAft>
                <a:spcPct val="15000"/>
              </a:spcAft>
              <a:buClrTx/>
              <a:buSzPct val="75000"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微软雅黑" pitchFamily="34" charset="-122"/>
                <a:cs typeface="Arial" pitchFamily="34" charset="0"/>
              </a:rPr>
              <a:t>接入四个摄像头</a:t>
            </a:r>
            <a:endParaRPr kumimoji="0" lang="en-US" altLang="zh-CN" sz="12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微软雅黑" pitchFamily="34" charset="-122"/>
              <a:cs typeface="Arial" pitchFamily="34" charset="0"/>
            </a:endParaRPr>
          </a:p>
        </p:txBody>
      </p:sp>
      <p:sp>
        <p:nvSpPr>
          <p:cNvPr id="35" name="内容占位符 4"/>
          <p:cNvSpPr txBox="1">
            <a:spLocks/>
          </p:cNvSpPr>
          <p:nvPr/>
        </p:nvSpPr>
        <p:spPr bwMode="auto">
          <a:xfrm>
            <a:off x="4067944" y="2996952"/>
            <a:ext cx="1944216" cy="34237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ctr" defTabSz="914400" rtl="0" eaLnBrk="0" fontAlgn="base" latinLnBrk="0" hangingPunct="0">
              <a:lnSpc>
                <a:spcPct val="120000"/>
              </a:lnSpc>
              <a:spcBef>
                <a:spcPct val="30000"/>
              </a:spcBef>
              <a:spcAft>
                <a:spcPct val="15000"/>
              </a:spcAft>
              <a:buClrTx/>
              <a:buSzPct val="75000"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微软雅黑" pitchFamily="34" charset="-122"/>
                <a:cs typeface="Arial" pitchFamily="34" charset="0"/>
              </a:rPr>
              <a:t>采集车道信息</a:t>
            </a:r>
            <a:endParaRPr kumimoji="0" lang="en-US" altLang="zh-CN" sz="12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微软雅黑" pitchFamily="34" charset="-122"/>
              <a:cs typeface="Arial" pitchFamily="34" charset="0"/>
            </a:endParaRPr>
          </a:p>
        </p:txBody>
      </p:sp>
      <p:sp>
        <p:nvSpPr>
          <p:cNvPr id="36" name="内容占位符 4"/>
          <p:cNvSpPr txBox="1">
            <a:spLocks/>
          </p:cNvSpPr>
          <p:nvPr/>
        </p:nvSpPr>
        <p:spPr bwMode="auto">
          <a:xfrm>
            <a:off x="6372200" y="2996952"/>
            <a:ext cx="2304256" cy="34237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ctr" defTabSz="914400" rtl="0" eaLnBrk="0" fontAlgn="base" latinLnBrk="0" hangingPunct="0">
              <a:lnSpc>
                <a:spcPct val="120000"/>
              </a:lnSpc>
              <a:spcBef>
                <a:spcPct val="30000"/>
              </a:spcBef>
              <a:spcAft>
                <a:spcPct val="15000"/>
              </a:spcAft>
              <a:buClrTx/>
              <a:buSzPct val="75000"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微软雅黑" pitchFamily="34" charset="-122"/>
                <a:cs typeface="Arial" pitchFamily="34" charset="0"/>
              </a:rPr>
              <a:t>采集禁止信息</a:t>
            </a:r>
            <a:endParaRPr kumimoji="0" lang="en-US" altLang="zh-CN" sz="12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微软雅黑" pitchFamily="34" charset="-122"/>
              <a:cs typeface="Arial" pitchFamily="34" charset="0"/>
            </a:endParaRPr>
          </a:p>
        </p:txBody>
      </p:sp>
      <p:pic>
        <p:nvPicPr>
          <p:cNvPr id="1035" name="Picture 11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139952" y="5085184"/>
            <a:ext cx="1809750" cy="1228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内容占位符 4"/>
          <p:cNvSpPr txBox="1">
            <a:spLocks/>
          </p:cNvSpPr>
          <p:nvPr/>
        </p:nvSpPr>
        <p:spPr bwMode="auto">
          <a:xfrm>
            <a:off x="4114552" y="4703936"/>
            <a:ext cx="1944216" cy="34237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ctr" defTabSz="914400" rtl="0" eaLnBrk="0" fontAlgn="base" latinLnBrk="0" hangingPunct="0">
              <a:lnSpc>
                <a:spcPct val="120000"/>
              </a:lnSpc>
              <a:spcBef>
                <a:spcPct val="30000"/>
              </a:spcBef>
              <a:spcAft>
                <a:spcPct val="15000"/>
              </a:spcAft>
              <a:buClrTx/>
              <a:buSzPct val="75000"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微软雅黑" pitchFamily="34" charset="-122"/>
                <a:cs typeface="Arial" pitchFamily="34" charset="0"/>
              </a:rPr>
              <a:t>采集方向信息</a:t>
            </a:r>
            <a:endParaRPr kumimoji="0" lang="en-US" altLang="zh-CN" sz="12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微软雅黑" pitchFamily="34" charset="-122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DVR-</a:t>
            </a:r>
            <a:r>
              <a:rPr lang="zh-CN" altLang="en-US" dirty="0" smtClean="0"/>
              <a:t>优劣</a:t>
            </a:r>
            <a:r>
              <a:rPr lang="zh-CN" altLang="en-US" dirty="0" smtClean="0"/>
              <a:t>分析</a:t>
            </a:r>
            <a:endParaRPr lang="zh-CN" altLang="en-US" dirty="0"/>
          </a:p>
        </p:txBody>
      </p:sp>
      <p:graphicFrame>
        <p:nvGraphicFramePr>
          <p:cNvPr id="22" name="表格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2822879"/>
              </p:ext>
            </p:extLst>
          </p:nvPr>
        </p:nvGraphicFramePr>
        <p:xfrm>
          <a:off x="539552" y="1412776"/>
          <a:ext cx="7632848" cy="4784118"/>
        </p:xfrm>
        <a:graphic>
          <a:graphicData uri="http://schemas.openxmlformats.org/drawingml/2006/table">
            <a:tbl>
              <a:tblPr/>
              <a:tblGrid>
                <a:gridCol w="2329141"/>
                <a:gridCol w="5303707"/>
              </a:tblGrid>
              <a:tr h="432048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项目</a:t>
                      </a:r>
                    </a:p>
                  </a:txBody>
                  <a:tcPr marL="8404" marR="8404" marT="84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问题点</a:t>
                      </a:r>
                    </a:p>
                  </a:txBody>
                  <a:tcPr marL="8404" marR="8404" marT="84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</a:tr>
              <a:tr h="792088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轨迹问题</a:t>
                      </a:r>
                    </a:p>
                  </a:txBody>
                  <a:tcPr marL="8404" marR="8404" marT="84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该设备轨迹实时传回设备提供商后台保存，轨迹无法直接保存至该设备</a:t>
                      </a:r>
                      <a:r>
                        <a:rPr lang="zh-CN" altLang="en-US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中。</a:t>
                      </a:r>
                      <a:endParaRPr lang="en-US" altLang="zh-CN" sz="1200" b="0" i="0" u="none" strike="noStrike" dirty="0" smtClean="0">
                        <a:solidFill>
                          <a:srgbClr val="000000"/>
                        </a:solidFill>
                        <a:latin typeface="宋体"/>
                      </a:endParaRPr>
                    </a:p>
                    <a:p>
                      <a:pPr algn="l" fontAlgn="ctr"/>
                      <a:r>
                        <a:rPr lang="zh-CN" altLang="en-US" sz="1200" b="1" i="0" u="none" strike="noStrike" dirty="0" smtClean="0">
                          <a:solidFill>
                            <a:srgbClr val="FF0000"/>
                          </a:solidFill>
                          <a:latin typeface="宋体"/>
                        </a:rPr>
                        <a:t>对策：采购可以直接接入</a:t>
                      </a:r>
                      <a:r>
                        <a:rPr lang="en-US" altLang="zh-CN" sz="1200" b="1" i="0" u="none" strike="noStrike" dirty="0" smtClean="0">
                          <a:solidFill>
                            <a:srgbClr val="FF0000"/>
                          </a:solidFill>
                          <a:latin typeface="宋体"/>
                        </a:rPr>
                        <a:t>GPS</a:t>
                      </a:r>
                      <a:r>
                        <a:rPr lang="zh-CN" altLang="en-US" sz="1200" b="1" i="0" u="none" strike="noStrike" dirty="0" smtClean="0">
                          <a:solidFill>
                            <a:srgbClr val="FF0000"/>
                          </a:solidFill>
                          <a:latin typeface="宋体"/>
                        </a:rPr>
                        <a:t>信号的</a:t>
                      </a:r>
                      <a:r>
                        <a:rPr lang="en-US" altLang="zh-CN" sz="1200" b="1" i="0" u="none" strike="noStrike" dirty="0" smtClean="0">
                          <a:solidFill>
                            <a:srgbClr val="FF0000"/>
                          </a:solidFill>
                          <a:latin typeface="宋体"/>
                        </a:rPr>
                        <a:t>DVR</a:t>
                      </a:r>
                      <a:r>
                        <a:rPr lang="zh-CN" altLang="en-US" sz="1200" b="1" i="0" u="none" strike="noStrike" dirty="0" smtClean="0">
                          <a:solidFill>
                            <a:srgbClr val="FF0000"/>
                          </a:solidFill>
                          <a:latin typeface="宋体"/>
                        </a:rPr>
                        <a:t>机器。（市场上有：</a:t>
                      </a:r>
                      <a:r>
                        <a:rPr lang="en-US" altLang="zh-CN" sz="1200" b="1" i="0" u="none" strike="noStrike" dirty="0" err="1" smtClean="0">
                          <a:solidFill>
                            <a:srgbClr val="FF0000"/>
                          </a:solidFill>
                          <a:latin typeface="宋体"/>
                        </a:rPr>
                        <a:t>Wifi</a:t>
                      </a:r>
                      <a:r>
                        <a:rPr lang="zh-CN" altLang="en-US" sz="1200" b="1" i="0" u="none" strike="noStrike" dirty="0" smtClean="0">
                          <a:solidFill>
                            <a:srgbClr val="FF0000"/>
                          </a:solidFill>
                          <a:latin typeface="宋体"/>
                        </a:rPr>
                        <a:t>、</a:t>
                      </a:r>
                      <a:r>
                        <a:rPr lang="en-US" altLang="zh-CN" sz="1200" b="1" i="0" u="none" strike="noStrike" dirty="0" smtClean="0">
                          <a:solidFill>
                            <a:srgbClr val="FF0000"/>
                          </a:solidFill>
                          <a:latin typeface="宋体"/>
                        </a:rPr>
                        <a:t>3G</a:t>
                      </a:r>
                      <a:r>
                        <a:rPr lang="zh-CN" altLang="en-US" sz="1200" b="1" i="0" u="none" strike="noStrike" dirty="0" smtClean="0">
                          <a:solidFill>
                            <a:srgbClr val="FF0000"/>
                          </a:solidFill>
                          <a:latin typeface="宋体"/>
                        </a:rPr>
                        <a:t>、</a:t>
                      </a:r>
                      <a:r>
                        <a:rPr lang="en-US" altLang="zh-CN" sz="1200" b="1" i="0" u="none" strike="noStrike" dirty="0" smtClean="0">
                          <a:solidFill>
                            <a:srgbClr val="FF0000"/>
                          </a:solidFill>
                          <a:latin typeface="宋体"/>
                        </a:rPr>
                        <a:t>GPS</a:t>
                      </a:r>
                      <a:r>
                        <a:rPr lang="zh-CN" altLang="en-US" sz="1200" b="1" i="0" u="none" strike="noStrike" dirty="0" smtClean="0">
                          <a:solidFill>
                            <a:srgbClr val="FF0000"/>
                          </a:solidFill>
                          <a:latin typeface="宋体"/>
                        </a:rPr>
                        <a:t>接入的设备。）</a:t>
                      </a:r>
                      <a:endParaRPr lang="zh-CN" altLang="en-US" sz="1200" b="1" i="0" u="none" strike="noStrike" dirty="0">
                        <a:solidFill>
                          <a:srgbClr val="FF0000"/>
                        </a:solidFill>
                        <a:latin typeface="宋体"/>
                      </a:endParaRPr>
                    </a:p>
                  </a:txBody>
                  <a:tcPr marL="8404" marR="8404" marT="84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15530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摄像头</a:t>
                      </a:r>
                    </a:p>
                  </a:txBody>
                  <a:tcPr marL="8404" marR="8404" marT="84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清晰度不够，一半道路看板、禁止信息无法拍摄</a:t>
                      </a:r>
                      <a:r>
                        <a:rPr lang="zh-CN" altLang="en-US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清楚。</a:t>
                      </a:r>
                      <a:endParaRPr lang="en-US" altLang="zh-CN" sz="1200" b="0" i="0" u="none" strike="noStrike" dirty="0" smtClean="0">
                        <a:solidFill>
                          <a:srgbClr val="000000"/>
                        </a:solidFill>
                        <a:latin typeface="宋体"/>
                      </a:endParaRPr>
                    </a:p>
                    <a:p>
                      <a:pPr algn="l" fontAlgn="ctr"/>
                      <a:r>
                        <a:rPr lang="zh-CN" altLang="en-US" sz="1200" b="1" i="0" u="none" strike="noStrike" dirty="0" smtClean="0">
                          <a:solidFill>
                            <a:srgbClr val="FF0000"/>
                          </a:solidFill>
                          <a:latin typeface="宋体"/>
                        </a:rPr>
                        <a:t>对策：因为此设备是把</a:t>
                      </a:r>
                      <a:r>
                        <a:rPr lang="en-US" altLang="zh-CN" sz="1200" b="1" i="0" u="none" strike="noStrike" dirty="0" smtClean="0">
                          <a:solidFill>
                            <a:srgbClr val="FF0000"/>
                          </a:solidFill>
                          <a:latin typeface="宋体"/>
                        </a:rPr>
                        <a:t>4</a:t>
                      </a:r>
                      <a:r>
                        <a:rPr lang="zh-CN" altLang="en-US" sz="1200" b="1" i="0" u="none" strike="noStrike" dirty="0" smtClean="0">
                          <a:solidFill>
                            <a:srgbClr val="FF0000"/>
                          </a:solidFill>
                          <a:latin typeface="宋体"/>
                        </a:rPr>
                        <a:t>个影像存储到一个文件中，分辨率会进行减小。可以采用</a:t>
                      </a:r>
                      <a:r>
                        <a:rPr lang="en-US" altLang="zh-CN" sz="1200" b="1" i="0" u="none" strike="noStrike" dirty="0" smtClean="0">
                          <a:solidFill>
                            <a:srgbClr val="FF0000"/>
                          </a:solidFill>
                          <a:latin typeface="宋体"/>
                        </a:rPr>
                        <a:t>4</a:t>
                      </a:r>
                      <a:r>
                        <a:rPr lang="zh-CN" altLang="en-US" sz="1200" b="1" i="0" u="none" strike="noStrike" dirty="0" smtClean="0">
                          <a:solidFill>
                            <a:srgbClr val="FF0000"/>
                          </a:solidFill>
                          <a:latin typeface="宋体"/>
                        </a:rPr>
                        <a:t>路摄像头全</a:t>
                      </a:r>
                      <a:r>
                        <a:rPr lang="en-US" altLang="zh-CN" sz="1200" b="1" i="0" u="none" strike="noStrike" dirty="0" smtClean="0">
                          <a:solidFill>
                            <a:srgbClr val="FF0000"/>
                          </a:solidFill>
                          <a:latin typeface="宋体"/>
                        </a:rPr>
                        <a:t>D1</a:t>
                      </a:r>
                      <a:r>
                        <a:rPr lang="zh-CN" altLang="en-US" sz="1200" b="1" i="0" u="none" strike="noStrike" dirty="0" smtClean="0">
                          <a:solidFill>
                            <a:srgbClr val="FF0000"/>
                          </a:solidFill>
                          <a:latin typeface="宋体"/>
                        </a:rPr>
                        <a:t>的存储硬件设备。</a:t>
                      </a:r>
                      <a:r>
                        <a:rPr lang="en-US" altLang="zh-CN" sz="1200" b="1" i="0" u="none" strike="noStrike" dirty="0" smtClean="0">
                          <a:solidFill>
                            <a:srgbClr val="FF0000"/>
                          </a:solidFill>
                          <a:latin typeface="宋体"/>
                        </a:rPr>
                        <a:t>D1</a:t>
                      </a:r>
                      <a:r>
                        <a:rPr lang="zh-CN" altLang="en-US" sz="1200" b="1" i="0" u="none" strike="noStrike" dirty="0" smtClean="0">
                          <a:solidFill>
                            <a:srgbClr val="FF0000"/>
                          </a:solidFill>
                          <a:latin typeface="宋体"/>
                        </a:rPr>
                        <a:t>分辨率将达到（</a:t>
                      </a:r>
                      <a:r>
                        <a:rPr lang="en-US" altLang="zh-CN" sz="1200" b="1" dirty="0" smtClean="0">
                          <a:solidFill>
                            <a:srgbClr val="FF0000"/>
                          </a:solidFill>
                        </a:rPr>
                        <a:t>FULL D1 </a:t>
                      </a:r>
                      <a:r>
                        <a:rPr lang="zh-CN" altLang="en-US" sz="1200" b="1" dirty="0" smtClean="0">
                          <a:solidFill>
                            <a:srgbClr val="FF0000"/>
                          </a:solidFill>
                        </a:rPr>
                        <a:t>分辨率</a:t>
                      </a:r>
                      <a:r>
                        <a:rPr lang="en-US" altLang="zh-CN" sz="1200" b="1" dirty="0" smtClean="0">
                          <a:solidFill>
                            <a:srgbClr val="FF0000"/>
                          </a:solidFill>
                        </a:rPr>
                        <a:t>704X576 </a:t>
                      </a:r>
                      <a:r>
                        <a:rPr lang="zh-CN" altLang="en-US" sz="1200" b="1" dirty="0" smtClean="0">
                          <a:solidFill>
                            <a:srgbClr val="FF0000"/>
                          </a:solidFill>
                        </a:rPr>
                        <a:t>，</a:t>
                      </a:r>
                      <a:r>
                        <a:rPr lang="en-US" altLang="zh-CN" sz="1200" b="1" dirty="0" smtClean="0">
                          <a:solidFill>
                            <a:srgbClr val="FF0000"/>
                          </a:solidFill>
                        </a:rPr>
                        <a:t>720X576</a:t>
                      </a:r>
                      <a:r>
                        <a:rPr lang="zh-CN" altLang="en-US" sz="1200" b="1" i="0" u="none" strike="noStrike" dirty="0" smtClean="0">
                          <a:solidFill>
                            <a:srgbClr val="FF0000"/>
                          </a:solidFill>
                          <a:latin typeface="宋体"/>
                        </a:rPr>
                        <a:t>）。而</a:t>
                      </a:r>
                      <a:r>
                        <a:rPr lang="en-US" altLang="zh-CN" sz="1200" b="1" i="0" u="none" strike="noStrike" dirty="0" smtClean="0">
                          <a:solidFill>
                            <a:srgbClr val="FF0000"/>
                          </a:solidFill>
                          <a:latin typeface="宋体"/>
                        </a:rPr>
                        <a:t>4</a:t>
                      </a:r>
                      <a:r>
                        <a:rPr lang="zh-CN" altLang="en-US" sz="1200" b="1" i="0" u="none" strike="noStrike" dirty="0" smtClean="0">
                          <a:solidFill>
                            <a:srgbClr val="FF0000"/>
                          </a:solidFill>
                          <a:latin typeface="宋体"/>
                        </a:rPr>
                        <a:t>个影像的分辨率为（</a:t>
                      </a:r>
                      <a:r>
                        <a:rPr lang="en-US" altLang="zh-CN" sz="1200" b="1" dirty="0" smtClean="0">
                          <a:solidFill>
                            <a:srgbClr val="FF0000"/>
                          </a:solidFill>
                        </a:rPr>
                        <a:t>4CIF: 704*576 </a:t>
                      </a:r>
                      <a:r>
                        <a:rPr lang="zh-CN" altLang="en-US" sz="1200" b="1" i="0" u="none" strike="noStrike" dirty="0" smtClean="0">
                          <a:solidFill>
                            <a:srgbClr val="FF0000"/>
                          </a:solidFill>
                          <a:latin typeface="宋体"/>
                        </a:rPr>
                        <a:t>）。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8404" marR="8404" marT="84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0811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在道路车辆较多时，无法准确清晰怕拍摄路口信息（地标、车道等</a:t>
                      </a:r>
                      <a:r>
                        <a:rPr lang="zh-CN" altLang="en-US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）</a:t>
                      </a:r>
                      <a:endParaRPr lang="en-US" altLang="zh-CN" sz="1200" b="0" i="0" u="none" strike="noStrike" dirty="0" smtClean="0">
                        <a:solidFill>
                          <a:srgbClr val="000000"/>
                        </a:solidFill>
                        <a:latin typeface="宋体"/>
                      </a:endParaRPr>
                    </a:p>
                    <a:p>
                      <a:pPr algn="l" fontAlgn="ctr"/>
                      <a:r>
                        <a:rPr lang="zh-CN" altLang="en-US" sz="1200" b="1" i="0" u="none" strike="noStrike" dirty="0" smtClean="0">
                          <a:solidFill>
                            <a:srgbClr val="FF0000"/>
                          </a:solidFill>
                          <a:latin typeface="宋体"/>
                        </a:rPr>
                        <a:t>对策：利用出租车的出现概率来解决此类问题。同时，有一种带红外灯的摄像头，可以在晚上摄像距离</a:t>
                      </a:r>
                      <a:r>
                        <a:rPr lang="en-US" altLang="zh-CN" sz="1200" b="1" i="0" u="none" strike="noStrike" dirty="0" smtClean="0">
                          <a:solidFill>
                            <a:srgbClr val="FF0000"/>
                          </a:solidFill>
                          <a:latin typeface="宋体"/>
                        </a:rPr>
                        <a:t>60</a:t>
                      </a:r>
                      <a:r>
                        <a:rPr lang="zh-CN" altLang="en-US" sz="1200" b="1" i="0" u="none" strike="noStrike" dirty="0" smtClean="0">
                          <a:solidFill>
                            <a:srgbClr val="FF0000"/>
                          </a:solidFill>
                          <a:latin typeface="宋体"/>
                        </a:rPr>
                        <a:t>米。最好测试一下。同时，现在上海的出租车是</a:t>
                      </a:r>
                      <a:r>
                        <a:rPr lang="en-US" altLang="zh-CN" sz="1200" b="1" i="0" u="none" strike="noStrike" dirty="0" smtClean="0">
                          <a:solidFill>
                            <a:srgbClr val="FF0000"/>
                          </a:solidFill>
                          <a:latin typeface="宋体"/>
                        </a:rPr>
                        <a:t>24</a:t>
                      </a:r>
                      <a:r>
                        <a:rPr lang="zh-CN" altLang="en-US" sz="1200" b="1" i="0" u="none" strike="noStrike" dirty="0" smtClean="0">
                          <a:solidFill>
                            <a:srgbClr val="FF0000"/>
                          </a:solidFill>
                          <a:latin typeface="宋体"/>
                        </a:rPr>
                        <a:t>小时营运。如果可行，晚上也可以采集数据。</a:t>
                      </a:r>
                      <a:endParaRPr lang="zh-CN" altLang="en-US" sz="1200" b="1" i="0" u="none" strike="noStrike" dirty="0">
                        <a:solidFill>
                          <a:srgbClr val="FF0000"/>
                        </a:solidFill>
                        <a:latin typeface="宋体"/>
                      </a:endParaRPr>
                    </a:p>
                  </a:txBody>
                  <a:tcPr marL="8404" marR="8404" marT="84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5622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摄像头较大，不便安装在出租车</a:t>
                      </a:r>
                      <a:r>
                        <a:rPr lang="zh-CN" altLang="en-US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中</a:t>
                      </a:r>
                      <a:endParaRPr lang="en-US" altLang="zh-CN" sz="1200" b="0" i="0" u="none" strike="noStrike" dirty="0" smtClean="0">
                        <a:solidFill>
                          <a:srgbClr val="000000"/>
                        </a:solidFill>
                        <a:latin typeface="宋体"/>
                      </a:endParaRPr>
                    </a:p>
                    <a:p>
                      <a:pPr algn="l" fontAlgn="ctr"/>
                      <a:r>
                        <a:rPr lang="zh-CN" altLang="en-US" sz="1200" b="1" i="0" u="none" strike="noStrike" dirty="0" smtClean="0">
                          <a:solidFill>
                            <a:srgbClr val="FF0000"/>
                          </a:solidFill>
                          <a:latin typeface="宋体"/>
                        </a:rPr>
                        <a:t>对策：可以使用倒车用的小型摄像头，全防水，</a:t>
                      </a:r>
                      <a:r>
                        <a:rPr lang="en-US" altLang="zh-CN" sz="1200" b="1" i="0" u="none" strike="noStrike" dirty="0" smtClean="0">
                          <a:solidFill>
                            <a:srgbClr val="FF0000"/>
                          </a:solidFill>
                          <a:latin typeface="宋体"/>
                        </a:rPr>
                        <a:t>D1</a:t>
                      </a:r>
                      <a:r>
                        <a:rPr lang="zh-CN" altLang="en-US" sz="1200" b="1" i="0" u="none" strike="noStrike" dirty="0" smtClean="0">
                          <a:solidFill>
                            <a:srgbClr val="FF0000"/>
                          </a:solidFill>
                          <a:latin typeface="宋体"/>
                        </a:rPr>
                        <a:t>清晰度，</a:t>
                      </a:r>
                      <a:r>
                        <a:rPr lang="en-US" altLang="zh-CN" sz="1200" b="1" i="0" u="none" strike="noStrike" dirty="0" smtClean="0">
                          <a:solidFill>
                            <a:srgbClr val="FF0000"/>
                          </a:solidFill>
                          <a:latin typeface="宋体"/>
                        </a:rPr>
                        <a:t>420</a:t>
                      </a:r>
                      <a:r>
                        <a:rPr lang="zh-CN" altLang="en-US" sz="1200" b="1" i="0" u="none" strike="noStrike" dirty="0" smtClean="0">
                          <a:solidFill>
                            <a:srgbClr val="FF0000"/>
                          </a:solidFill>
                          <a:latin typeface="宋体"/>
                        </a:rPr>
                        <a:t>线。</a:t>
                      </a:r>
                      <a:endParaRPr lang="zh-CN" altLang="en-US" sz="1200" b="1" i="0" u="none" strike="noStrike" dirty="0">
                        <a:solidFill>
                          <a:srgbClr val="FF0000"/>
                        </a:solidFill>
                        <a:latin typeface="宋体"/>
                      </a:endParaRPr>
                    </a:p>
                  </a:txBody>
                  <a:tcPr marL="8404" marR="8404" marT="84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4056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存储</a:t>
                      </a:r>
                    </a:p>
                  </a:txBody>
                  <a:tcPr marL="8404" marR="8404" marT="84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利用</a:t>
                      </a:r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SD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卡存储，容量有限拷贝数据</a:t>
                      </a:r>
                      <a:r>
                        <a:rPr lang="zh-CN" altLang="en-US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频繁</a:t>
                      </a:r>
                      <a:endParaRPr lang="en-US" altLang="zh-CN" sz="1200" b="0" i="0" u="none" strike="noStrike" dirty="0" smtClean="0">
                        <a:solidFill>
                          <a:srgbClr val="FF0000"/>
                        </a:solidFill>
                        <a:latin typeface="宋体"/>
                      </a:endParaRPr>
                    </a:p>
                    <a:p>
                      <a:pPr algn="l" fontAlgn="ctr"/>
                      <a:r>
                        <a:rPr lang="zh-CN" altLang="en-US" sz="1200" b="1" i="0" u="none" strike="noStrike" dirty="0" smtClean="0">
                          <a:solidFill>
                            <a:srgbClr val="FF0000"/>
                          </a:solidFill>
                          <a:latin typeface="宋体"/>
                        </a:rPr>
                        <a:t>对策：采购用可抽拉硬盘的</a:t>
                      </a:r>
                      <a:r>
                        <a:rPr lang="en-US" altLang="zh-CN" sz="1200" b="1" i="0" u="none" strike="noStrike" dirty="0" smtClean="0">
                          <a:solidFill>
                            <a:srgbClr val="FF0000"/>
                          </a:solidFill>
                          <a:latin typeface="宋体"/>
                        </a:rPr>
                        <a:t>DVR</a:t>
                      </a:r>
                      <a:r>
                        <a:rPr lang="zh-CN" altLang="en-US" sz="1200" b="1" i="0" u="none" strike="noStrike" dirty="0" smtClean="0">
                          <a:solidFill>
                            <a:srgbClr val="FF0000"/>
                          </a:solidFill>
                          <a:latin typeface="宋体"/>
                        </a:rPr>
                        <a:t>设备。</a:t>
                      </a:r>
                      <a:endParaRPr lang="zh-CN" altLang="en-US" sz="1200" b="1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8404" marR="8404" marT="84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数据利用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后续需要针对该设备更新内业</a:t>
                      </a:r>
                      <a:r>
                        <a:rPr lang="zh-CN" altLang="en-US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软件</a:t>
                      </a:r>
                      <a:endParaRPr lang="en-US" altLang="zh-CN" sz="1200" b="0" i="0" u="none" strike="noStrike" dirty="0" smtClean="0">
                        <a:solidFill>
                          <a:srgbClr val="000000"/>
                        </a:solidFill>
                        <a:latin typeface="宋体"/>
                      </a:endParaRPr>
                    </a:p>
                    <a:p>
                      <a:pPr algn="l" fontAlgn="ctr"/>
                      <a:r>
                        <a:rPr lang="zh-CN" altLang="en-US" sz="1200" b="1" i="0" u="none" strike="noStrike" dirty="0" smtClean="0">
                          <a:solidFill>
                            <a:srgbClr val="FF0000"/>
                          </a:solidFill>
                          <a:latin typeface="宋体"/>
                        </a:rPr>
                        <a:t>对策：关键是利用新的商业模式，把数据采集回来。此问题不大。</a:t>
                      </a:r>
                      <a:endParaRPr lang="zh-CN" altLang="en-US" sz="1200" b="1" i="0" u="none" strike="noStrike" dirty="0">
                        <a:solidFill>
                          <a:srgbClr val="FF0000"/>
                        </a:solidFill>
                        <a:latin typeface="宋体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5" name="内容占位符 4"/>
          <p:cNvSpPr>
            <a:spLocks noGrp="1"/>
          </p:cNvSpPr>
          <p:nvPr>
            <p:ph idx="1"/>
          </p:nvPr>
        </p:nvSpPr>
        <p:spPr>
          <a:xfrm>
            <a:off x="351665" y="959520"/>
            <a:ext cx="8440675" cy="381248"/>
          </a:xfrm>
        </p:spPr>
        <p:txBody>
          <a:bodyPr/>
          <a:lstStyle/>
          <a:p>
            <a:r>
              <a:rPr lang="zh-CN" altLang="en-US" sz="1600" dirty="0" smtClean="0"/>
              <a:t>劣势说明</a:t>
            </a:r>
            <a:endParaRPr lang="en-US" altLang="zh-CN" sz="16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DVR-</a:t>
            </a:r>
            <a:r>
              <a:rPr lang="zh-CN" altLang="en-US" dirty="0" smtClean="0"/>
              <a:t>优劣</a:t>
            </a:r>
            <a:r>
              <a:rPr lang="zh-CN" altLang="en-US" dirty="0" smtClean="0"/>
              <a:t>分析</a:t>
            </a:r>
            <a:endParaRPr lang="zh-CN" altLang="en-US" dirty="0"/>
          </a:p>
        </p:txBody>
      </p:sp>
      <p:sp>
        <p:nvSpPr>
          <p:cNvPr id="26" name="内容占位符 4"/>
          <p:cNvSpPr txBox="1">
            <a:spLocks/>
          </p:cNvSpPr>
          <p:nvPr/>
        </p:nvSpPr>
        <p:spPr bwMode="auto">
          <a:xfrm>
            <a:off x="395536" y="1052736"/>
            <a:ext cx="8440675" cy="38124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20000"/>
              </a:lnSpc>
              <a:spcBef>
                <a:spcPct val="30000"/>
              </a:spcBef>
              <a:spcAft>
                <a:spcPct val="15000"/>
              </a:spcAft>
              <a:buClrTx/>
              <a:buSzPct val="75000"/>
              <a:buFont typeface="Wingdings" pitchFamily="2" charset="2"/>
              <a:buChar char="l"/>
              <a:tabLst/>
              <a:defRPr/>
            </a:pPr>
            <a:r>
              <a:rPr kumimoji="0" lang="zh-CN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微软雅黑" pitchFamily="34" charset="-122"/>
                <a:cs typeface="Arial" pitchFamily="34" charset="0"/>
              </a:rPr>
              <a:t>优势说明</a:t>
            </a:r>
            <a:endParaRPr kumimoji="0" lang="en-US" altLang="zh-CN" sz="16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微软雅黑" pitchFamily="34" charset="-122"/>
              <a:cs typeface="Arial" pitchFamily="34" charset="0"/>
            </a:endParaRPr>
          </a:p>
        </p:txBody>
      </p:sp>
      <p:graphicFrame>
        <p:nvGraphicFramePr>
          <p:cNvPr id="29" name="表格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1054355"/>
              </p:ext>
            </p:extLst>
          </p:nvPr>
        </p:nvGraphicFramePr>
        <p:xfrm>
          <a:off x="611560" y="1556792"/>
          <a:ext cx="7632848" cy="3960440"/>
        </p:xfrm>
        <a:graphic>
          <a:graphicData uri="http://schemas.openxmlformats.org/drawingml/2006/table">
            <a:tbl>
              <a:tblPr/>
              <a:tblGrid>
                <a:gridCol w="2329141"/>
                <a:gridCol w="5303707"/>
              </a:tblGrid>
              <a:tr h="504056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项目</a:t>
                      </a:r>
                    </a:p>
                  </a:txBody>
                  <a:tcPr marL="8404" marR="8404" marT="84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问题点</a:t>
                      </a:r>
                    </a:p>
                  </a:txBody>
                  <a:tcPr marL="8404" marR="8404" marT="84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</a:tr>
              <a:tr h="1152128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覆盖范围</a:t>
                      </a:r>
                    </a:p>
                  </a:txBody>
                  <a:tcPr marL="8404" marR="8404" marT="84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出租车辆多，每日行程里程长，覆盖范围</a:t>
                      </a:r>
                      <a:r>
                        <a:rPr lang="zh-CN" altLang="en-US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大</a:t>
                      </a:r>
                      <a:endParaRPr lang="en-US" altLang="zh-CN" sz="1200" b="0" i="0" u="none" strike="noStrike" dirty="0" smtClean="0">
                        <a:solidFill>
                          <a:srgbClr val="000000"/>
                        </a:solidFill>
                        <a:latin typeface="宋体"/>
                      </a:endParaRPr>
                    </a:p>
                    <a:p>
                      <a:pPr algn="l" fontAlgn="ctr"/>
                      <a:r>
                        <a:rPr lang="zh-CN" altLang="en-US" sz="1200" b="1" i="0" u="none" strike="noStrike" dirty="0" smtClean="0">
                          <a:solidFill>
                            <a:srgbClr val="FF0000"/>
                          </a:solidFill>
                          <a:latin typeface="宋体"/>
                        </a:rPr>
                        <a:t>后续工作：需要把累计</a:t>
                      </a:r>
                      <a:r>
                        <a:rPr lang="en-US" altLang="zh-CN" sz="1200" b="1" i="0" u="none" strike="noStrike" dirty="0" smtClean="0">
                          <a:solidFill>
                            <a:srgbClr val="FF0000"/>
                          </a:solidFill>
                          <a:latin typeface="宋体"/>
                        </a:rPr>
                        <a:t>1</a:t>
                      </a:r>
                      <a:r>
                        <a:rPr lang="zh-CN" altLang="en-US" sz="1200" b="1" i="0" u="none" strike="noStrike" dirty="0" smtClean="0">
                          <a:solidFill>
                            <a:srgbClr val="FF0000"/>
                          </a:solidFill>
                          <a:latin typeface="宋体"/>
                        </a:rPr>
                        <a:t>周、</a:t>
                      </a:r>
                      <a:r>
                        <a:rPr lang="en-US" altLang="zh-CN" sz="1200" b="1" i="0" u="none" strike="noStrike" dirty="0" smtClean="0">
                          <a:solidFill>
                            <a:srgbClr val="FF0000"/>
                          </a:solidFill>
                          <a:latin typeface="宋体"/>
                        </a:rPr>
                        <a:t>1</a:t>
                      </a:r>
                      <a:r>
                        <a:rPr lang="zh-CN" altLang="en-US" sz="1200" b="1" i="0" u="none" strike="noStrike" dirty="0" smtClean="0">
                          <a:solidFill>
                            <a:srgbClr val="FF0000"/>
                          </a:solidFill>
                          <a:latin typeface="宋体"/>
                        </a:rPr>
                        <a:t>月的历史轨迹数据，进行数学模型的分析。分析出租车司机的行为模式。得出一个城市需要多少出租车与采集周期之间的关系？得出如何选择司机的住宿的模型？</a:t>
                      </a:r>
                      <a:endParaRPr lang="zh-CN" altLang="en-US" sz="1200" b="1" i="0" u="none" strike="noStrike" dirty="0">
                        <a:solidFill>
                          <a:srgbClr val="FF0000"/>
                        </a:solidFill>
                        <a:latin typeface="宋体"/>
                      </a:endParaRPr>
                    </a:p>
                  </a:txBody>
                  <a:tcPr marL="8404" marR="8404" marT="84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52128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更新频次</a:t>
                      </a:r>
                    </a:p>
                  </a:txBody>
                  <a:tcPr marL="8404" marR="8404" marT="84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道路更新频次</a:t>
                      </a:r>
                      <a:r>
                        <a:rPr lang="zh-CN" altLang="en-US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快</a:t>
                      </a:r>
                      <a:endParaRPr lang="en-US" altLang="zh-CN" sz="1200" b="0" i="0" u="none" strike="noStrike" dirty="0" smtClean="0">
                        <a:solidFill>
                          <a:srgbClr val="000000"/>
                        </a:solidFill>
                        <a:latin typeface="宋体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1" i="0" u="none" strike="noStrike" dirty="0" smtClean="0">
                          <a:solidFill>
                            <a:srgbClr val="FF0000"/>
                          </a:solidFill>
                          <a:latin typeface="宋体"/>
                        </a:rPr>
                        <a:t>后续工作：需要把大量的数据，利用软件进行排重。高效的处理数据。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8404" marR="8404" marT="84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52128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信息获取</a:t>
                      </a:r>
                    </a:p>
                  </a:txBody>
                  <a:tcPr marL="8404" marR="8404" marT="84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更新频率快，道路变更信息获取</a:t>
                      </a:r>
                      <a:r>
                        <a:rPr lang="zh-CN" altLang="en-US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及时</a:t>
                      </a:r>
                      <a:endParaRPr lang="en-US" altLang="zh-CN" sz="1200" b="0" i="0" u="none" strike="noStrike" dirty="0" smtClean="0">
                        <a:solidFill>
                          <a:srgbClr val="000000"/>
                        </a:solidFill>
                        <a:latin typeface="宋体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1" i="0" u="none" strike="noStrike" dirty="0" smtClean="0">
                          <a:solidFill>
                            <a:srgbClr val="FF0000"/>
                          </a:solidFill>
                          <a:latin typeface="宋体"/>
                        </a:rPr>
                        <a:t>后续工作：需要把大量的数据，利用软件进行排重。高效的处理数据。</a:t>
                      </a:r>
                    </a:p>
                  </a:txBody>
                  <a:tcPr marL="8404" marR="8404" marT="84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86092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DVR-</a:t>
            </a:r>
            <a:r>
              <a:rPr lang="zh-CN" altLang="en-US" dirty="0" smtClean="0"/>
              <a:t>测试遗留问题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因为设备电压的问题老是烧保险丝，</a:t>
            </a:r>
            <a:r>
              <a:rPr lang="zh-CN" altLang="en-US" dirty="0"/>
              <a:t>此次</a:t>
            </a:r>
            <a:r>
              <a:rPr lang="en-US" altLang="zh-CN" dirty="0"/>
              <a:t>DVR</a:t>
            </a:r>
            <a:r>
              <a:rPr lang="zh-CN" altLang="en-US" dirty="0"/>
              <a:t>测试周期较</a:t>
            </a:r>
            <a:r>
              <a:rPr lang="zh-CN" altLang="en-US" dirty="0" smtClean="0"/>
              <a:t>短 。同时，</a:t>
            </a:r>
            <a:r>
              <a:rPr lang="en-US" altLang="zh-CN" dirty="0" smtClean="0"/>
              <a:t>GPS</a:t>
            </a:r>
            <a:r>
              <a:rPr lang="zh-CN" altLang="en-US" dirty="0" smtClean="0"/>
              <a:t>轨迹数据是存储在对方的平台上，也没有进行内业的测试。</a:t>
            </a:r>
            <a:endParaRPr lang="en-US" altLang="zh-CN" dirty="0" smtClean="0"/>
          </a:p>
          <a:p>
            <a:r>
              <a:rPr lang="zh-CN" altLang="en-US" dirty="0" smtClean="0"/>
              <a:t>我们认为此次测试只是一个开始，后续还需要与总部进行讨论。如何更好的推进，再讨论。</a:t>
            </a:r>
            <a:endParaRPr lang="en-US" altLang="zh-CN" dirty="0" smtClean="0"/>
          </a:p>
          <a:p>
            <a:r>
              <a:rPr lang="zh-CN" altLang="en-US" dirty="0" smtClean="0"/>
              <a:t>我们认为</a:t>
            </a:r>
            <a:r>
              <a:rPr lang="en-US" altLang="zh-CN" dirty="0" smtClean="0"/>
              <a:t>DVR</a:t>
            </a:r>
            <a:r>
              <a:rPr lang="zh-CN" altLang="en-US" dirty="0" smtClean="0"/>
              <a:t>的技术问题，可以通过相关性能价格比高的硬件来进行解决。</a:t>
            </a:r>
            <a:r>
              <a:rPr lang="zh-CN" altLang="en-US" b="1" dirty="0" smtClean="0">
                <a:solidFill>
                  <a:srgbClr val="FF0000"/>
                </a:solidFill>
              </a:rPr>
              <a:t>而重要的是商业模式的探索。</a:t>
            </a:r>
            <a:r>
              <a:rPr lang="zh-CN" altLang="en-US" dirty="0" smtClean="0"/>
              <a:t>此问题，闫喆会与</a:t>
            </a:r>
            <a:r>
              <a:rPr lang="en-US" altLang="zh-CN" dirty="0" smtClean="0"/>
              <a:t>TMC</a:t>
            </a:r>
            <a:r>
              <a:rPr lang="zh-CN" altLang="en-US" dirty="0" smtClean="0"/>
              <a:t>相关部门进行讨论。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99235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直接用</a:t>
            </a:r>
            <a:r>
              <a:rPr lang="en-US" altLang="zh-CN" dirty="0" smtClean="0"/>
              <a:t>IP4</a:t>
            </a:r>
            <a:r>
              <a:rPr lang="zh-CN" altLang="en-US" dirty="0" smtClean="0"/>
              <a:t>拍摄的效果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用</a:t>
            </a:r>
            <a:r>
              <a:rPr lang="en-US" altLang="zh-CN" dirty="0" smtClean="0"/>
              <a:t>IP4</a:t>
            </a:r>
            <a:r>
              <a:rPr lang="zh-CN" altLang="en-US" dirty="0" smtClean="0"/>
              <a:t>在出租车进行拍摄的效果非常的好。道路上的标志信息看的非常清楚。</a:t>
            </a:r>
            <a:endParaRPr lang="en-US" altLang="zh-CN" dirty="0" smtClean="0"/>
          </a:p>
          <a:p>
            <a:r>
              <a:rPr lang="zh-CN" altLang="en-US" dirty="0" smtClean="0"/>
              <a:t>同时对这路边的</a:t>
            </a:r>
            <a:r>
              <a:rPr lang="en-US" altLang="zh-CN" dirty="0" smtClean="0"/>
              <a:t>POI</a:t>
            </a:r>
            <a:r>
              <a:rPr lang="zh-CN" altLang="en-US" dirty="0" smtClean="0"/>
              <a:t>拍摄，也非常的清楚。做更新用</a:t>
            </a:r>
            <a:r>
              <a:rPr lang="en-US" altLang="zh-CN" dirty="0" smtClean="0"/>
              <a:t>POI</a:t>
            </a:r>
            <a:r>
              <a:rPr lang="zh-CN" altLang="en-US" dirty="0" smtClean="0"/>
              <a:t>问题不大。</a:t>
            </a:r>
            <a:endParaRPr lang="en-US" altLang="zh-CN" dirty="0" smtClean="0"/>
          </a:p>
          <a:p>
            <a:r>
              <a:rPr lang="zh-CN" altLang="en-US" dirty="0" smtClean="0"/>
              <a:t>只是</a:t>
            </a:r>
            <a:r>
              <a:rPr lang="en-US" altLang="zh-CN" dirty="0" smtClean="0"/>
              <a:t>IP4</a:t>
            </a:r>
            <a:r>
              <a:rPr lang="zh-CN" altLang="en-US" dirty="0" smtClean="0"/>
              <a:t>的拍摄数据容量比较大。</a:t>
            </a:r>
            <a:endParaRPr lang="en-US" altLang="zh-CN" dirty="0" smtClean="0"/>
          </a:p>
          <a:p>
            <a:r>
              <a:rPr lang="zh-CN" altLang="en-US" dirty="0" smtClean="0"/>
              <a:t>我们认为，从市场上应该可以找到非常小的高清晰的摄像头。同时用硬盘存储的</a:t>
            </a:r>
            <a:r>
              <a:rPr lang="en-US" altLang="zh-CN" dirty="0" smtClean="0"/>
              <a:t>DVR</a:t>
            </a:r>
            <a:r>
              <a:rPr lang="zh-CN" altLang="en-US" dirty="0" smtClean="0"/>
              <a:t>产品种类也非常多。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78752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IP4-</a:t>
            </a:r>
            <a:r>
              <a:rPr lang="zh-CN" altLang="en-US" dirty="0" smtClean="0"/>
              <a:t>拍摄效果</a:t>
            </a:r>
            <a:endParaRPr lang="zh-CN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838" y="1206971"/>
            <a:ext cx="8694737" cy="4886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21738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IP4-</a:t>
            </a:r>
            <a:r>
              <a:rPr lang="zh-CN" altLang="en-US" dirty="0"/>
              <a:t>拍摄效果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838" y="1206971"/>
            <a:ext cx="8694737" cy="4886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82684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IP4-</a:t>
            </a:r>
            <a:r>
              <a:rPr lang="zh-CN" altLang="en-US" dirty="0"/>
              <a:t>拍摄效果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838" y="1206971"/>
            <a:ext cx="8694737" cy="4886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24975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Autonavi">
  <a:themeElements>
    <a:clrScheme name="2_Autonavi 12">
      <a:dk1>
        <a:srgbClr val="000000"/>
      </a:dk1>
      <a:lt1>
        <a:srgbClr val="FFFFFF"/>
      </a:lt1>
      <a:dk2>
        <a:srgbClr val="000000"/>
      </a:dk2>
      <a:lt2>
        <a:srgbClr val="00007D"/>
      </a:lt2>
      <a:accent1>
        <a:srgbClr val="9999FF"/>
      </a:accent1>
      <a:accent2>
        <a:srgbClr val="9999CC"/>
      </a:accent2>
      <a:accent3>
        <a:srgbClr val="FFFFFF"/>
      </a:accent3>
      <a:accent4>
        <a:srgbClr val="000000"/>
      </a:accent4>
      <a:accent5>
        <a:srgbClr val="CACAFF"/>
      </a:accent5>
      <a:accent6>
        <a:srgbClr val="8A8AB9"/>
      </a:accent6>
      <a:hlink>
        <a:srgbClr val="666699"/>
      </a:hlink>
      <a:folHlink>
        <a:srgbClr val="CCCCE6"/>
      </a:folHlink>
    </a:clrScheme>
    <a:fontScheme name="2_Autonavi">
      <a:majorFont>
        <a:latin typeface="Arial"/>
        <a:ea typeface="华文细黑"/>
        <a:cs typeface=""/>
      </a:majorFont>
      <a:minorFont>
        <a:latin typeface="华文细黑"/>
        <a:ea typeface="华文细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folHlink"/>
        </a:solidFill>
        <a:ln w="2857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2000" b="0" i="0" u="none" strike="noStrike" cap="none" normalizeH="0" baseline="0" smtClean="0">
            <a:ln>
              <a:noFill/>
            </a:ln>
            <a:solidFill>
              <a:srgbClr val="113038"/>
            </a:solidFill>
            <a:effectLst/>
            <a:latin typeface="华文细黑" pitchFamily="2" charset="-122"/>
            <a:ea typeface="华文细黑" pitchFamily="2" charset="-122"/>
          </a:defRPr>
        </a:defPPr>
      </a:lstStyle>
    </a:spDef>
    <a:lnDef>
      <a:spPr bwMode="auto">
        <a:ln>
          <a:headEnd type="none" w="med" len="med"/>
          <a:tailEnd type="none" w="med" len="med"/>
        </a:ln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</a:objectDefaults>
  <a:extraClrSchemeLst>
    <a:extraClrScheme>
      <a:clrScheme name="2_Autonavi 1">
        <a:dk1>
          <a:srgbClr val="0066FF"/>
        </a:dk1>
        <a:lt1>
          <a:srgbClr val="FFFFFF"/>
        </a:lt1>
        <a:dk2>
          <a:srgbClr val="000066"/>
        </a:dk2>
        <a:lt2>
          <a:srgbClr val="FFFFFF"/>
        </a:lt2>
        <a:accent1>
          <a:srgbClr val="6699FF"/>
        </a:accent1>
        <a:accent2>
          <a:srgbClr val="3333FF"/>
        </a:accent2>
        <a:accent3>
          <a:srgbClr val="AAAAB8"/>
        </a:accent3>
        <a:accent4>
          <a:srgbClr val="DADADA"/>
        </a:accent4>
        <a:accent5>
          <a:srgbClr val="B8CAFF"/>
        </a:accent5>
        <a:accent6>
          <a:srgbClr val="2D2DE7"/>
        </a:accent6>
        <a:hlink>
          <a:srgbClr val="FFCC00"/>
        </a:hlink>
        <a:folHlink>
          <a:srgbClr val="00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Autonavi 2">
        <a:dk1>
          <a:srgbClr val="009999"/>
        </a:dk1>
        <a:lt1>
          <a:srgbClr val="FFFFFF"/>
        </a:lt1>
        <a:dk2>
          <a:srgbClr val="334B49"/>
        </a:dk2>
        <a:lt2>
          <a:srgbClr val="FFFFFF"/>
        </a:lt2>
        <a:accent1>
          <a:srgbClr val="33CCCC"/>
        </a:accent1>
        <a:accent2>
          <a:srgbClr val="008080"/>
        </a:accent2>
        <a:accent3>
          <a:srgbClr val="ADB1B1"/>
        </a:accent3>
        <a:accent4>
          <a:srgbClr val="DADADA"/>
        </a:accent4>
        <a:accent5>
          <a:srgbClr val="ADE2E2"/>
        </a:accent5>
        <a:accent6>
          <a:srgbClr val="007373"/>
        </a:accent6>
        <a:hlink>
          <a:srgbClr val="FFCC00"/>
        </a:hlink>
        <a:folHlink>
          <a:srgbClr val="0066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Autonavi 3">
        <a:dk1>
          <a:srgbClr val="006699"/>
        </a:dk1>
        <a:lt1>
          <a:srgbClr val="FFFFFF"/>
        </a:lt1>
        <a:dk2>
          <a:srgbClr val="333399"/>
        </a:dk2>
        <a:lt2>
          <a:srgbClr val="FFFFFF"/>
        </a:lt2>
        <a:accent1>
          <a:srgbClr val="0099CC"/>
        </a:accent1>
        <a:accent2>
          <a:srgbClr val="0386AF"/>
        </a:accent2>
        <a:accent3>
          <a:srgbClr val="ADADCA"/>
        </a:accent3>
        <a:accent4>
          <a:srgbClr val="DADADA"/>
        </a:accent4>
        <a:accent5>
          <a:srgbClr val="AACAE2"/>
        </a:accent5>
        <a:accent6>
          <a:srgbClr val="02799E"/>
        </a:accent6>
        <a:hlink>
          <a:srgbClr val="FFCC00"/>
        </a:hlink>
        <a:folHlink>
          <a:srgbClr val="66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Autonavi 4">
        <a:dk1>
          <a:srgbClr val="008080"/>
        </a:dk1>
        <a:lt1>
          <a:srgbClr val="FFFFFF"/>
        </a:lt1>
        <a:dk2>
          <a:srgbClr val="2F978D"/>
        </a:dk2>
        <a:lt2>
          <a:srgbClr val="FFFFFF"/>
        </a:lt2>
        <a:accent1>
          <a:srgbClr val="0099FF"/>
        </a:accent1>
        <a:accent2>
          <a:srgbClr val="009999"/>
        </a:accent2>
        <a:accent3>
          <a:srgbClr val="ADC9C5"/>
        </a:accent3>
        <a:accent4>
          <a:srgbClr val="DADADA"/>
        </a:accent4>
        <a:accent5>
          <a:srgbClr val="AACAFF"/>
        </a:accent5>
        <a:accent6>
          <a:srgbClr val="008A8A"/>
        </a:accent6>
        <a:hlink>
          <a:srgbClr val="FFFFCC"/>
        </a:hlink>
        <a:folHlink>
          <a:srgbClr val="70CAC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Autonavi 5">
        <a:dk1>
          <a:srgbClr val="822504"/>
        </a:dk1>
        <a:lt1>
          <a:srgbClr val="FFFFFF"/>
        </a:lt1>
        <a:dk2>
          <a:srgbClr val="330000"/>
        </a:dk2>
        <a:lt2>
          <a:srgbClr val="FFFFFF"/>
        </a:lt2>
        <a:accent1>
          <a:srgbClr val="FF9900"/>
        </a:accent1>
        <a:accent2>
          <a:srgbClr val="9E2A06"/>
        </a:accent2>
        <a:accent3>
          <a:srgbClr val="ADAAAA"/>
        </a:accent3>
        <a:accent4>
          <a:srgbClr val="DADADA"/>
        </a:accent4>
        <a:accent5>
          <a:srgbClr val="FFCAAA"/>
        </a:accent5>
        <a:accent6>
          <a:srgbClr val="8F2505"/>
        </a:accent6>
        <a:hlink>
          <a:srgbClr val="FF3300"/>
        </a:hlink>
        <a:folHlink>
          <a:srgbClr val="7C070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Autonavi 6">
        <a:dk1>
          <a:srgbClr val="336600"/>
        </a:dk1>
        <a:lt1>
          <a:srgbClr val="FFFFFF"/>
        </a:lt1>
        <a:dk2>
          <a:srgbClr val="4A7911"/>
        </a:dk2>
        <a:lt2>
          <a:srgbClr val="FFFFFF"/>
        </a:lt2>
        <a:accent1>
          <a:srgbClr val="666633"/>
        </a:accent1>
        <a:accent2>
          <a:srgbClr val="669900"/>
        </a:accent2>
        <a:accent3>
          <a:srgbClr val="B1BEAA"/>
        </a:accent3>
        <a:accent4>
          <a:srgbClr val="DADADA"/>
        </a:accent4>
        <a:accent5>
          <a:srgbClr val="B8B8AD"/>
        </a:accent5>
        <a:accent6>
          <a:srgbClr val="5C8A00"/>
        </a:accent6>
        <a:hlink>
          <a:srgbClr val="FFCC00"/>
        </a:hlink>
        <a:folHlink>
          <a:srgbClr val="99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Autonavi 7">
        <a:dk1>
          <a:srgbClr val="000000"/>
        </a:dk1>
        <a:lt1>
          <a:srgbClr val="FFFFFF"/>
        </a:lt1>
        <a:dk2>
          <a:srgbClr val="000000"/>
        </a:dk2>
        <a:lt2>
          <a:srgbClr val="CC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6633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Autonavi 8">
        <a:dk1>
          <a:srgbClr val="003300"/>
        </a:dk1>
        <a:lt1>
          <a:srgbClr val="FFFFFF"/>
        </a:lt1>
        <a:dk2>
          <a:srgbClr val="000000"/>
        </a:dk2>
        <a:lt2>
          <a:srgbClr val="336600"/>
        </a:lt2>
        <a:accent1>
          <a:srgbClr val="CCCC00"/>
        </a:accent1>
        <a:accent2>
          <a:srgbClr val="669900"/>
        </a:accent2>
        <a:accent3>
          <a:srgbClr val="FFFFFF"/>
        </a:accent3>
        <a:accent4>
          <a:srgbClr val="002A00"/>
        </a:accent4>
        <a:accent5>
          <a:srgbClr val="E2E2AA"/>
        </a:accent5>
        <a:accent6>
          <a:srgbClr val="5C8A00"/>
        </a:accent6>
        <a:hlink>
          <a:srgbClr val="333300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Autonavi 9">
        <a:dk1>
          <a:srgbClr val="000000"/>
        </a:dk1>
        <a:lt1>
          <a:srgbClr val="FFFFFF"/>
        </a:lt1>
        <a:dk2>
          <a:srgbClr val="000000"/>
        </a:dk2>
        <a:lt2>
          <a:srgbClr val="440044"/>
        </a:lt2>
        <a:accent1>
          <a:srgbClr val="FFCCCC"/>
        </a:accent1>
        <a:accent2>
          <a:srgbClr val="790571"/>
        </a:accent2>
        <a:accent3>
          <a:srgbClr val="FFFFFF"/>
        </a:accent3>
        <a:accent4>
          <a:srgbClr val="000000"/>
        </a:accent4>
        <a:accent5>
          <a:srgbClr val="FFE2E2"/>
        </a:accent5>
        <a:accent6>
          <a:srgbClr val="6D0466"/>
        </a:accent6>
        <a:hlink>
          <a:srgbClr val="993366"/>
        </a:hlink>
        <a:folHlink>
          <a:srgbClr val="9F839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Autonavi 10">
        <a:dk1>
          <a:srgbClr val="000000"/>
        </a:dk1>
        <a:lt1>
          <a:srgbClr val="FFFFFF"/>
        </a:lt1>
        <a:dk2>
          <a:srgbClr val="000000"/>
        </a:dk2>
        <a:lt2>
          <a:srgbClr val="FF9900"/>
        </a:lt2>
        <a:accent1>
          <a:srgbClr val="FFCC99"/>
        </a:accent1>
        <a:accent2>
          <a:srgbClr val="FBA313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E39310"/>
        </a:accent6>
        <a:hlink>
          <a:srgbClr val="CC3300"/>
        </a:hlink>
        <a:folHlink>
          <a:srgbClr val="FCC66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Autonavi 11">
        <a:dk1>
          <a:srgbClr val="000000"/>
        </a:dk1>
        <a:lt1>
          <a:srgbClr val="FFFFFF"/>
        </a:lt1>
        <a:dk2>
          <a:srgbClr val="000000"/>
        </a:dk2>
        <a:lt2>
          <a:srgbClr val="779F92"/>
        </a:lt2>
        <a:accent1>
          <a:srgbClr val="33CCCC"/>
        </a:accent1>
        <a:accent2>
          <a:srgbClr val="9DC2D7"/>
        </a:accent2>
        <a:accent3>
          <a:srgbClr val="FFFFFF"/>
        </a:accent3>
        <a:accent4>
          <a:srgbClr val="000000"/>
        </a:accent4>
        <a:accent5>
          <a:srgbClr val="ADE2E2"/>
        </a:accent5>
        <a:accent6>
          <a:srgbClr val="8EB0C3"/>
        </a:accent6>
        <a:hlink>
          <a:srgbClr val="006666"/>
        </a:hlink>
        <a:folHlink>
          <a:srgbClr val="CC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Autonavi 12">
        <a:dk1>
          <a:srgbClr val="000000"/>
        </a:dk1>
        <a:lt1>
          <a:srgbClr val="FFFFFF"/>
        </a:lt1>
        <a:dk2>
          <a:srgbClr val="000000"/>
        </a:dk2>
        <a:lt2>
          <a:srgbClr val="00007D"/>
        </a:lt2>
        <a:accent1>
          <a:srgbClr val="9999FF"/>
        </a:accent1>
        <a:accent2>
          <a:srgbClr val="9999CC"/>
        </a:accent2>
        <a:accent3>
          <a:srgbClr val="FFFFFF"/>
        </a:accent3>
        <a:accent4>
          <a:srgbClr val="000000"/>
        </a:accent4>
        <a:accent5>
          <a:srgbClr val="CACAFF"/>
        </a:accent5>
        <a:accent6>
          <a:srgbClr val="8A8AB9"/>
        </a:accent6>
        <a:hlink>
          <a:srgbClr val="666699"/>
        </a:hlink>
        <a:folHlink>
          <a:srgbClr val="CCCCE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6990</TotalTime>
  <Words>702</Words>
  <Application>Microsoft Office PowerPoint</Application>
  <PresentationFormat>全屏显示(4:3)</PresentationFormat>
  <Paragraphs>70</Paragraphs>
  <Slides>13</Slides>
  <Notes>1</Notes>
  <HiddenSlides>0</HiddenSlides>
  <MMClips>0</MMClips>
  <ScaleCrop>false</ScaleCrop>
  <HeadingPairs>
    <vt:vector size="4" baseType="variant">
      <vt:variant>
        <vt:lpstr>主题</vt:lpstr>
      </vt:variant>
      <vt:variant>
        <vt:i4>2</vt:i4>
      </vt:variant>
      <vt:variant>
        <vt:lpstr>幻灯片标题</vt:lpstr>
      </vt:variant>
      <vt:variant>
        <vt:i4>13</vt:i4>
      </vt:variant>
    </vt:vector>
  </HeadingPairs>
  <TitlesOfParts>
    <vt:vector size="15" baseType="lpstr">
      <vt:lpstr>Office 主题</vt:lpstr>
      <vt:lpstr>2_Autonavi</vt:lpstr>
      <vt:lpstr>PowerPoint 演示文稿</vt:lpstr>
      <vt:lpstr>DVR-采集说明</vt:lpstr>
      <vt:lpstr>DVR-优劣分析</vt:lpstr>
      <vt:lpstr>DVR-优劣分析</vt:lpstr>
      <vt:lpstr>DVR-测试遗留问题</vt:lpstr>
      <vt:lpstr>直接用IP4拍摄的效果</vt:lpstr>
      <vt:lpstr>IP4-拍摄效果</vt:lpstr>
      <vt:lpstr>IP4-拍摄效果</vt:lpstr>
      <vt:lpstr>IP4-拍摄效果</vt:lpstr>
      <vt:lpstr>IP4-拍摄效果</vt:lpstr>
      <vt:lpstr>IP4-拍摄效果</vt:lpstr>
      <vt:lpstr>IP4-拍摄效果</vt:lpstr>
      <vt:lpstr>Build a Virtual World, Serve the Real Life, Promote a Harmonious Society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zhangjian</dc:creator>
  <cp:lastModifiedBy>work</cp:lastModifiedBy>
  <cp:revision>782</cp:revision>
  <dcterms:modified xsi:type="dcterms:W3CDTF">2011-09-19T14:45:10Z</dcterms:modified>
</cp:coreProperties>
</file>